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4" r:id="rId1"/>
  </p:sldMasterIdLst>
  <p:notesMasterIdLst>
    <p:notesMasterId r:id="rId29"/>
  </p:notesMasterIdLst>
  <p:sldIdLst>
    <p:sldId id="256" r:id="rId2"/>
    <p:sldId id="259" r:id="rId3"/>
    <p:sldId id="257" r:id="rId4"/>
    <p:sldId id="258" r:id="rId5"/>
    <p:sldId id="260" r:id="rId6"/>
    <p:sldId id="261" r:id="rId7"/>
    <p:sldId id="265" r:id="rId8"/>
    <p:sldId id="262" r:id="rId9"/>
    <p:sldId id="263" r:id="rId10"/>
    <p:sldId id="264" r:id="rId11"/>
    <p:sldId id="266" r:id="rId12"/>
    <p:sldId id="267" r:id="rId13"/>
    <p:sldId id="268" r:id="rId14"/>
    <p:sldId id="272" r:id="rId15"/>
    <p:sldId id="269" r:id="rId16"/>
    <p:sldId id="270" r:id="rId17"/>
    <p:sldId id="273" r:id="rId18"/>
    <p:sldId id="271" r:id="rId19"/>
    <p:sldId id="274" r:id="rId20"/>
    <p:sldId id="276" r:id="rId21"/>
    <p:sldId id="275" r:id="rId22"/>
    <p:sldId id="277" r:id="rId23"/>
    <p:sldId id="278" r:id="rId24"/>
    <p:sldId id="282" r:id="rId25"/>
    <p:sldId id="280" r:id="rId26"/>
    <p:sldId id="279" r:id="rId27"/>
    <p:sldId id="281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49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C85A5-F5D3-4E6E-8181-141E8F969B0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846172-9571-4CCB-B7C1-FB530592BF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8984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46172-9571-4CCB-B7C1-FB530592BF18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9613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46172-9571-4CCB-B7C1-FB530592BF1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01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913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661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58065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1511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5413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5021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445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6772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353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0685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051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112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00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69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4089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758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426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1228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5" r:id="rId1"/>
    <p:sldLayoutId id="2147483916" r:id="rId2"/>
    <p:sldLayoutId id="2147483917" r:id="rId3"/>
    <p:sldLayoutId id="2147483918" r:id="rId4"/>
    <p:sldLayoutId id="2147483919" r:id="rId5"/>
    <p:sldLayoutId id="2147483920" r:id="rId6"/>
    <p:sldLayoutId id="2147483921" r:id="rId7"/>
    <p:sldLayoutId id="2147483922" r:id="rId8"/>
    <p:sldLayoutId id="2147483923" r:id="rId9"/>
    <p:sldLayoutId id="2147483924" r:id="rId10"/>
    <p:sldLayoutId id="2147483925" r:id="rId11"/>
    <p:sldLayoutId id="2147483926" r:id="rId12"/>
    <p:sldLayoutId id="2147483927" r:id="rId13"/>
    <p:sldLayoutId id="2147483928" r:id="rId14"/>
    <p:sldLayoutId id="2147483929" r:id="rId15"/>
    <p:sldLayoutId id="2147483930" r:id="rId16"/>
    <p:sldLayoutId id="214748393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28E47796-21A4-CA0D-9682-87B965BB19F4}"/>
              </a:ext>
            </a:extLst>
          </p:cNvPr>
          <p:cNvSpPr txBox="1"/>
          <p:nvPr/>
        </p:nvSpPr>
        <p:spPr>
          <a:xfrm>
            <a:off x="2692399" y="727383"/>
            <a:ext cx="1009226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sz="6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OLOR</a:t>
            </a:r>
            <a:r>
              <a:rPr lang="en-IN" sz="7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8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IN" sz="6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PACES</a:t>
            </a:r>
          </a:p>
          <a:p>
            <a:r>
              <a:rPr lang="en-IN" sz="6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OTHER THAN </a:t>
            </a:r>
          </a:p>
          <a:p>
            <a:r>
              <a:rPr lang="en-IN" sz="6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RGB CMY HSV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9C2B288-1AC4-C013-4F35-2940AA5A28B3}"/>
              </a:ext>
            </a:extLst>
          </p:cNvPr>
          <p:cNvSpPr txBox="1"/>
          <p:nvPr/>
        </p:nvSpPr>
        <p:spPr>
          <a:xfrm>
            <a:off x="3221181" y="4253181"/>
            <a:ext cx="72944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sz="5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OMPUTER</a:t>
            </a:r>
            <a:r>
              <a:rPr lang="en-IN" sz="5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6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IN" sz="5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7287F5E-1D0F-AD63-933F-EF8B9BD7BCDD}"/>
              </a:ext>
            </a:extLst>
          </p:cNvPr>
          <p:cNvSpPr txBox="1"/>
          <p:nvPr/>
        </p:nvSpPr>
        <p:spPr>
          <a:xfrm>
            <a:off x="5101936" y="5422731"/>
            <a:ext cx="35329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AD-23402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B25AF4-3382-3B9C-AC7D-6B4012439B61}"/>
              </a:ext>
            </a:extLst>
          </p:cNvPr>
          <p:cNvSpPr txBox="1"/>
          <p:nvPr/>
        </p:nvSpPr>
        <p:spPr>
          <a:xfrm>
            <a:off x="8438198" y="5624543"/>
            <a:ext cx="39406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SYED HARSHATH S</a:t>
            </a:r>
          </a:p>
          <a:p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2023510045</a:t>
            </a: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27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1"/>
    </mc:Choice>
    <mc:Fallback xmlns="">
      <p:transition spd="slow" advTm="861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AD1D9-9A7D-712F-5EAD-A83E7C11F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8423" y="403639"/>
            <a:ext cx="3221787" cy="1326321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rgbClr val="FFC000"/>
                </a:solidFill>
                <a:latin typeface="+mn-lt"/>
                <a:ea typeface="Segoe UI Black" panose="020B0A02040204020203" pitchFamily="34" charset="0"/>
                <a:cs typeface="Tahoma" panose="020B0604030504040204" pitchFamily="34" charset="0"/>
              </a:rPr>
              <a:t>HSL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C2720-D9AF-FC68-7C32-2955A3CDB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252" y="1929809"/>
            <a:ext cx="10869496" cy="3695136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HSL (Hue, Saturation, Lightness) is a cylindrical-coordinate representations of RGB colors.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rearrange RGB space to be more intuitive and perceptually relevant for humans.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Commonly used in color pickers, image editing software, and (to a lesser extent) computer vision.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510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C56A7-26C4-4EC8-C083-6A1E47AFF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Structure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324FA-1726-FF8C-F074-DB1430249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068" y="2116846"/>
            <a:ext cx="10353762" cy="369513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Both models are based on a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cylinder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Hue (H):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angle around the vertical axis (0° = red, 120° = green, 240° = blue, 360° wraps back to red).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Saturation (S):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distance from the center axis (color purity).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Lightness (L) / Value (V):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position along the vertical axis (brightness or luminance).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558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E8E27-9A55-A1CD-51E9-557A27B03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Relation to RGB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B04B5-9B0F-B2F2-E2E0-D26D105B9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HSL and HSV are just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transformations of the RGB color model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specific output color depends on the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RGB space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(e.g., sRGB, Adobe RGB) and device-specific properties like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gamma correction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50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423E6-FF22-4D8F-52E7-30971E8F8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RGB → HSL conversion formulas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67DD01-8A0F-DD39-1C17-0B3E63C728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06582" y="2031861"/>
            <a:ext cx="4469493" cy="363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Compute min, max, delta: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max(R, G, B)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Cmin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min(R, G, B)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delta =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Cmin</a:t>
            </a: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endParaRPr lang="en-US" altLang="en-US" sz="3000" dirty="0"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25B95D06-BDB0-BAF0-BFC8-2E954EE02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582" y="5078849"/>
            <a:ext cx="3748270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Lightness (L):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 = (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Cmin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/ 2</a:t>
            </a:r>
          </a:p>
        </p:txBody>
      </p:sp>
    </p:spTree>
    <p:extLst>
      <p:ext uri="{BB962C8B-B14F-4D97-AF65-F5344CB8AC3E}">
        <p14:creationId xmlns:p14="http://schemas.microsoft.com/office/powerpoint/2010/main" val="416480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27AAFF2E-A415-FCC3-2270-A1CA5A4D55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53290" y="997564"/>
            <a:ext cx="21400142" cy="48628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Saturation (S):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delta == 0: S = 0 else: S = delta / (1 - abs(2*L - 1))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3000" b="1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Hue (H):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delta == 0: H = 0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elif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== R: H = 60 * (((G - B) / delta) % 6)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elif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== G: H = 60 * (((B - R) / delta) + 2)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elif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== B: H = 60 * (((R - G) / delta) + 4)</a:t>
            </a:r>
          </a:p>
        </p:txBody>
      </p:sp>
    </p:spTree>
    <p:extLst>
      <p:ext uri="{BB962C8B-B14F-4D97-AF65-F5344CB8AC3E}">
        <p14:creationId xmlns:p14="http://schemas.microsoft.com/office/powerpoint/2010/main" val="3259239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505">
            <a:hlinkClick r:id="" action="ppaction://media"/>
            <a:extLst>
              <a:ext uri="{FF2B5EF4-FFF2-40B4-BE49-F238E27FC236}">
                <a16:creationId xmlns:a16="http://schemas.microsoft.com/office/drawing/2014/main" id="{F5AF5F28-9B76-40C4-1176-602E275955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9709" y="706581"/>
            <a:ext cx="6400800" cy="540327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3FCB8D-16EA-71D3-FDEE-104173E7DC07}"/>
              </a:ext>
            </a:extLst>
          </p:cNvPr>
          <p:cNvSpPr txBox="1"/>
          <p:nvPr/>
        </p:nvSpPr>
        <p:spPr>
          <a:xfrm>
            <a:off x="7897091" y="1600200"/>
            <a:ext cx="359525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RGB TO HSL </a:t>
            </a:r>
          </a:p>
        </p:txBody>
      </p:sp>
    </p:spTree>
    <p:extLst>
      <p:ext uri="{BB962C8B-B14F-4D97-AF65-F5344CB8AC3E}">
        <p14:creationId xmlns:p14="http://schemas.microsoft.com/office/powerpoint/2010/main" val="3557694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5E340E6-9E47-FF72-866B-721E972249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099" y="428205"/>
            <a:ext cx="3736019" cy="61678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BD545E-5C0B-5D72-8A9E-5F8162776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82" y="2847109"/>
            <a:ext cx="4188645" cy="37489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4F9EC2C-08BE-323F-523F-53C82D4939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527" y="2847108"/>
            <a:ext cx="3791572" cy="37489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42C2458-73FD-4260-F1B9-8032F3311B99}"/>
              </a:ext>
            </a:extLst>
          </p:cNvPr>
          <p:cNvSpPr txBox="1"/>
          <p:nvPr/>
        </p:nvSpPr>
        <p:spPr>
          <a:xfrm>
            <a:off x="457201" y="815472"/>
            <a:ext cx="73775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HUE SATURATION LIGHTNESS</a:t>
            </a:r>
          </a:p>
        </p:txBody>
      </p:sp>
    </p:spTree>
    <p:extLst>
      <p:ext uri="{BB962C8B-B14F-4D97-AF65-F5344CB8AC3E}">
        <p14:creationId xmlns:p14="http://schemas.microsoft.com/office/powerpoint/2010/main" val="494803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EB5FF-4294-02ED-B256-8D8554649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FFC000"/>
                </a:solidFill>
              </a:rPr>
              <a:t>Motivation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B8E59-1D94-01C7-360A-2652ABF168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RGB is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device-centric and unintuitive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tasks like adjusting brightness or mixing tints/shades.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HSL/HSV provide models closer to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traditional art concepts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(e.g., tints, shades, tones).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Their simple math made them practical for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1970s computers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5787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F4873BC-43D7-A5B0-47B2-17F162A531E4}"/>
              </a:ext>
            </a:extLst>
          </p:cNvPr>
          <p:cNvSpPr txBox="1"/>
          <p:nvPr/>
        </p:nvSpPr>
        <p:spPr>
          <a:xfrm>
            <a:off x="4417869" y="1062243"/>
            <a:ext cx="6099462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400" b="1" dirty="0">
                <a:solidFill>
                  <a:srgbClr val="FFC000"/>
                </a:solidFill>
                <a:latin typeface="+mj-lt"/>
              </a:rPr>
              <a:t>LIMITATIONS</a:t>
            </a:r>
            <a:endParaRPr lang="en-IN" b="1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11B527-3E28-59F1-018F-1475AA6526C8}"/>
              </a:ext>
            </a:extLst>
          </p:cNvPr>
          <p:cNvSpPr txBox="1"/>
          <p:nvPr/>
        </p:nvSpPr>
        <p:spPr>
          <a:xfrm>
            <a:off x="623454" y="2459504"/>
            <a:ext cx="1068185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Not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perceptually uniform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small changes in HSL/HSV don’t correspond to equally perceived color differences.</a:t>
            </a:r>
          </a:p>
          <a:p>
            <a:pPr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Models like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CIELAB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CIECAM02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better at representing perceptual differences but are more computationally complex.</a:t>
            </a:r>
          </a:p>
        </p:txBody>
      </p:sp>
    </p:spTree>
    <p:extLst>
      <p:ext uri="{BB962C8B-B14F-4D97-AF65-F5344CB8AC3E}">
        <p14:creationId xmlns:p14="http://schemas.microsoft.com/office/powerpoint/2010/main" val="921125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EA9D-6DE4-1514-0725-FF24CBAF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F81238F-0651-184E-796E-A2D9E06D95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4681135"/>
              </p:ext>
            </p:extLst>
          </p:nvPr>
        </p:nvGraphicFramePr>
        <p:xfrm>
          <a:off x="0" y="-20782"/>
          <a:ext cx="12192000" cy="6924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53285831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3785088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21466123"/>
                    </a:ext>
                  </a:extLst>
                </a:gridCol>
              </a:tblGrid>
              <a:tr h="1163782">
                <a:tc>
                  <a:txBody>
                    <a:bodyPr/>
                    <a:lstStyle/>
                    <a:p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Aspect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HSV (Hue, Saturation, Value)</a:t>
                      </a:r>
                      <a:endParaRPr lang="en-IN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HSL (Hue, Saturation, Lightness)</a:t>
                      </a:r>
                      <a:endParaRPr lang="en-IN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4371314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Brightness axis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Measures </a:t>
                      </a:r>
                      <a:r>
                        <a:rPr lang="en-US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brightness (value)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from black (0) to full color (1)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Measures </a:t>
                      </a:r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lightness</a:t>
                      </a: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from black (0), through pure color (0.5), to white (1)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637404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Full saturation level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Full saturation colors are always at </a:t>
                      </a:r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V=1</a:t>
                      </a: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(top of cone)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Full saturation colors are at </a:t>
                      </a:r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L=0.5</a:t>
                      </a: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(middle of bicone)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85904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r>
                        <a:rPr lang="en-I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Saturation meaning</a:t>
                      </a:r>
                      <a:endParaRPr lang="en-IN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Measures how much </a:t>
                      </a:r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black is mixed</a:t>
                      </a: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with the color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Measures how much </a:t>
                      </a:r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gray is mixed</a:t>
                      </a: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with the color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6429824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r>
                        <a:rPr lang="en-I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shape</a:t>
                      </a:r>
                      <a:endParaRPr lang="en-IN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Hexcone</a:t>
                      </a:r>
                      <a:r>
                        <a:rPr lang="en-IN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(cone)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Bi-hexcone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(double cone or diamond shape)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9847058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White mixing </a:t>
                      </a:r>
                      <a:r>
                        <a:rPr lang="en-IN" sz="2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behavior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Adding white reduces </a:t>
                      </a:r>
                      <a:r>
                        <a:rPr lang="en-US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 but keeps saturation constant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Adding white reduces </a:t>
                      </a:r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saturation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5685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1534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AFDC5-BD2C-1FDF-6BD0-A22772626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>
                <a:solidFill>
                  <a:srgbClr val="FFC000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E71E3-3452-F0FA-A773-9BBBAF6D3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/>
          <a:lstStyle/>
          <a:p>
            <a:r>
              <a:rPr lang="en-US" sz="37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Many </a:t>
            </a:r>
            <a:r>
              <a:rPr lang="en-US" sz="37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colour</a:t>
            </a:r>
            <a:r>
              <a:rPr lang="en-US" sz="37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spaces exist beyond RGB, CMY, and HSV</a:t>
            </a:r>
          </a:p>
          <a:p>
            <a:r>
              <a:rPr lang="en-US" sz="37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for specific applications like compression, printing, perceptual modelling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31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40"/>
    </mc:Choice>
    <mc:Fallback xmlns="">
      <p:transition spd="slow" advTm="1534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9B8A7-E148-D394-CAB7-8A41B015D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93653"/>
            <a:ext cx="10353761" cy="1326321"/>
          </a:xfrm>
        </p:spPr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YIQ </a:t>
            </a:r>
            <a:r>
              <a:rPr lang="en-IN" dirty="0" err="1">
                <a:solidFill>
                  <a:srgbClr val="FFC000"/>
                </a:solidFill>
              </a:rPr>
              <a:t>Color</a:t>
            </a:r>
            <a:r>
              <a:rPr lang="en-IN" dirty="0">
                <a:solidFill>
                  <a:srgbClr val="FFC000"/>
                </a:solidFill>
              </a:rPr>
              <a:t> Space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4890B1C-75E9-2262-595C-D504D8CCB5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1819974"/>
            <a:ext cx="10417019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 is the color space used by the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NTSC analog TV system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(mainly in North America and Japan).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separates an image into: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 (Luma):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brightness (black-and-white image)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 (In-phase):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orange-blue chrominance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 (Quadrature):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purple-green chrominance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Black-and-white TVs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only decode Y → backward compatibility.</a:t>
            </a:r>
          </a:p>
        </p:txBody>
      </p:sp>
    </p:spTree>
    <p:extLst>
      <p:ext uri="{BB962C8B-B14F-4D97-AF65-F5344CB8AC3E}">
        <p14:creationId xmlns:p14="http://schemas.microsoft.com/office/powerpoint/2010/main" val="35610249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4A884-9E7B-77F8-38D8-6970D30A2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Why YIQ?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D8190-4C13-F803-5F0C-4FECCD1B9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581" y="2158409"/>
            <a:ext cx="10994187" cy="3695136"/>
          </a:xfrm>
        </p:spPr>
        <p:txBody>
          <a:bodyPr>
            <a:noAutofit/>
          </a:bodyPr>
          <a:lstStyle/>
          <a:p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Human eyes are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sensitive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orange-blue (I) than purple-green (Q).</a:t>
            </a:r>
            <a:b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Therefore:</a:t>
            </a:r>
            <a:b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gets higher bandwidth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(1.3 MHz)</a:t>
            </a:r>
            <a:b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gets lower bandwidth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(0.4 MHz)</a:t>
            </a:r>
            <a:b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to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optimize bandwidth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while preserving perceptual quality.</a:t>
            </a:r>
            <a:b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1083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498DD-0355-DF1A-F828-A5AD11797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YIQ vs Other Color Spaces</a:t>
            </a:r>
            <a:endParaRPr lang="en-IN" dirty="0">
              <a:solidFill>
                <a:srgbClr val="FFC000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AF69410-4A5D-47FC-841E-4B18ABFEE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0377017"/>
              </p:ext>
            </p:extLst>
          </p:nvPr>
        </p:nvGraphicFramePr>
        <p:xfrm>
          <a:off x="914400" y="2095499"/>
          <a:ext cx="10353674" cy="3702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6837">
                  <a:extLst>
                    <a:ext uri="{9D8B030D-6E8A-4147-A177-3AD203B41FA5}">
                      <a16:colId xmlns:a16="http://schemas.microsoft.com/office/drawing/2014/main" val="3344391020"/>
                    </a:ext>
                  </a:extLst>
                </a:gridCol>
                <a:gridCol w="5176837">
                  <a:extLst>
                    <a:ext uri="{9D8B030D-6E8A-4147-A177-3AD203B41FA5}">
                      <a16:colId xmlns:a16="http://schemas.microsoft.com/office/drawing/2014/main" val="1711302958"/>
                    </a:ext>
                  </a:extLst>
                </a:gridCol>
              </a:tblGrid>
              <a:tr h="740525">
                <a:tc>
                  <a:txBody>
                    <a:bodyPr/>
                    <a:lstStyle/>
                    <a:p>
                      <a:r>
                        <a:rPr lang="en-IN" sz="25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COLOR 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5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COLOR SPACE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3110098"/>
                  </a:ext>
                </a:extLst>
              </a:tr>
              <a:tr h="740525"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NTSC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YIQ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6358589"/>
                  </a:ext>
                </a:extLst>
              </a:tr>
              <a:tr h="740525"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YUV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9270846"/>
                  </a:ext>
                </a:extLst>
              </a:tr>
              <a:tr h="740525"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YDbDr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1487051"/>
                  </a:ext>
                </a:extLst>
              </a:tr>
              <a:tr h="740525"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Digital TV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5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YCbCr</a:t>
                      </a:r>
                      <a:endParaRPr lang="en-IN" sz="2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14887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51188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68E67-48E2-978E-8646-F458C6499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87684"/>
            <a:ext cx="10353761" cy="1326321"/>
          </a:xfrm>
        </p:spPr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Conversion Equations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8A7A16-9682-E886-AE9C-0531AD0A1C26}"/>
              </a:ext>
            </a:extLst>
          </p:cNvPr>
          <p:cNvSpPr txBox="1"/>
          <p:nvPr/>
        </p:nvSpPr>
        <p:spPr>
          <a:xfrm>
            <a:off x="431222" y="1145939"/>
            <a:ext cx="6099462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700" b="1" dirty="0">
                <a:solidFill>
                  <a:srgbClr val="FFC000"/>
                </a:solidFill>
                <a:latin typeface="+mj-lt"/>
              </a:rPr>
              <a:t>RGB to YIQ: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1423E7-F8BD-C47D-2B7A-9D3EBEACE40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1222" y="1757235"/>
            <a:ext cx="7216487" cy="167176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9AC118-DBB6-0E03-1AD5-BA19C9D24BFB}"/>
              </a:ext>
            </a:extLst>
          </p:cNvPr>
          <p:cNvSpPr txBox="1"/>
          <p:nvPr/>
        </p:nvSpPr>
        <p:spPr>
          <a:xfrm>
            <a:off x="431222" y="3772230"/>
            <a:ext cx="6099462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700" b="1" dirty="0">
                <a:solidFill>
                  <a:srgbClr val="FFC000"/>
                </a:solidFill>
                <a:latin typeface="+mj-lt"/>
              </a:rPr>
              <a:t>YIQ to RGB:</a:t>
            </a:r>
            <a:endParaRPr lang="en-IN" sz="2700" dirty="0"/>
          </a:p>
        </p:txBody>
      </p:sp>
      <p:pic>
        <p:nvPicPr>
          <p:cNvPr id="17" name="Content Placeholder 13">
            <a:extLst>
              <a:ext uri="{FF2B5EF4-FFF2-40B4-BE49-F238E27FC236}">
                <a16:creationId xmlns:a16="http://schemas.microsoft.com/office/drawing/2014/main" id="{91060843-E7BB-7C2D-9BEE-DFB731D484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1222" y="4623291"/>
            <a:ext cx="7216487" cy="1671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1232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D3E8E10-86A6-B11E-928D-545AAE1991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55EAAFFB-2BFA-7C27-49D8-379F28B0A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566444"/>
            <a:ext cx="4156363" cy="5725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7540E8EF-B030-0127-A2DE-A3B418629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529922"/>
            <a:ext cx="4156363" cy="347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3C3145-64B4-E943-CA99-7E60DC82B7CF}"/>
              </a:ext>
            </a:extLst>
          </p:cNvPr>
          <p:cNvSpPr txBox="1"/>
          <p:nvPr/>
        </p:nvSpPr>
        <p:spPr>
          <a:xfrm>
            <a:off x="1212273" y="850725"/>
            <a:ext cx="488372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500" b="1" dirty="0">
                <a:solidFill>
                  <a:srgbClr val="FFC000"/>
                </a:solidFill>
                <a:latin typeface="+mj-lt"/>
              </a:rPr>
              <a:t>YIQ COLOR MODEL</a:t>
            </a:r>
          </a:p>
        </p:txBody>
      </p:sp>
    </p:spTree>
    <p:extLst>
      <p:ext uri="{BB962C8B-B14F-4D97-AF65-F5344CB8AC3E}">
        <p14:creationId xmlns:p14="http://schemas.microsoft.com/office/powerpoint/2010/main" val="4287876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C89C9-2102-6A5D-1E04-50937877B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YIQ ↔️ YUV Relationship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D3CD-B056-7B5D-5EBA-203D3AAF9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YIQ is a </a:t>
            </a:r>
            <a:r>
              <a:rPr lang="en-IN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rotation of YUV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by </a:t>
            </a:r>
            <a:r>
              <a:rPr lang="en-IN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33°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UV plane: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Both share same luma axis; differ in chrominance axis.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132622-1E2D-5BFA-B5F6-A68FF63A60F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68346" y="2891610"/>
            <a:ext cx="6826272" cy="168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1127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22A5-12AB-6223-8C85-F8CFF822D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FFC000"/>
                </a:solidFill>
              </a:rPr>
              <a:t>Practical Usage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1DB5B5-4D63-7876-70C9-20EBA90F3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Rarely implemented in modern TVs → simpler R-Y / B-Y decoders were cheaper.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high-end TVs (e.g., RCA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Colortrak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Advent) used full I/Q decoding for better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fidelity.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960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72149-9BBD-9419-0357-8184B7981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69273"/>
            <a:ext cx="10353761" cy="1326321"/>
          </a:xfrm>
        </p:spPr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B811B-A0F3-9E14-49A4-48BEA13A6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067" y="1581432"/>
            <a:ext cx="11278205" cy="3695136"/>
          </a:xfrm>
        </p:spPr>
        <p:txBody>
          <a:bodyPr>
            <a:no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this presentation, we explored different color spaces such as YPbPr, HSL, and YIQ, understanding their structures, mathematical conversions, and real-world applications.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YPbPr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represents color with luminance and chrominance components, they are used in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analog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digital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systems respectively.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Color spaces like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HSL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offer intuitive or broadcast-friendly ways to represent colors for specific tasks.</a:t>
            </a:r>
          </a:p>
          <a:p>
            <a:pPr>
              <a:spcAft>
                <a:spcPts val="1800"/>
              </a:spcAft>
            </a:pP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074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1465A-FDB4-5EDC-BE9F-408E3C726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  <a:cs typeface="Times New Roman" panose="02020603050405020304" pitchFamily="18" charset="0"/>
              </a:rPr>
              <a:t>Why Do We Need Other Color Spaces?</a:t>
            </a:r>
            <a:endParaRPr lang="en-IN" dirty="0">
              <a:solidFill>
                <a:srgbClr val="FFC000"/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7AFE5-9CBA-4E63-5EC0-B84FDC0B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3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 tasks need different color representations</a:t>
            </a:r>
          </a:p>
          <a:p>
            <a:r>
              <a:rPr lang="en-US" sz="43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Separate brightness and color for compression</a:t>
            </a:r>
          </a:p>
          <a:p>
            <a:r>
              <a:rPr lang="en-US" sz="43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Perceptually uniform spaces for editing and printing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4029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D16C6-CA1E-5AE5-F16B-087853A23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470" y="2075282"/>
            <a:ext cx="10911060" cy="3695136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YPbPr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(also written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Y'PbPr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is a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space used in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analog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video electronics.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Similar to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YCbCr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but designed for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analog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signals, while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YCbCr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for digital video.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Commonly referred to as component video in consumer electronics.</a:t>
            </a:r>
          </a:p>
          <a:p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58C93A-C011-AF93-D028-2B5B47514D8E}"/>
              </a:ext>
            </a:extLst>
          </p:cNvPr>
          <p:cNvSpPr txBox="1"/>
          <p:nvPr/>
        </p:nvSpPr>
        <p:spPr>
          <a:xfrm>
            <a:off x="913795" y="635913"/>
            <a:ext cx="60890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000" b="1" dirty="0" err="1">
                <a:solidFill>
                  <a:srgbClr val="FFC000"/>
                </a:solidFill>
                <a:latin typeface="Rockwell" panose="02060603020205020403" pitchFamily="18" charset="0"/>
                <a:ea typeface="Segoe UI Black" panose="020B0A02040204020203" pitchFamily="34" charset="0"/>
                <a:cs typeface="Times New Roman" panose="02020603050405020304" pitchFamily="18" charset="0"/>
              </a:rPr>
              <a:t>YPbPr</a:t>
            </a:r>
            <a:endParaRPr lang="en-IN" sz="5000" b="1" dirty="0">
              <a:solidFill>
                <a:srgbClr val="FFC000"/>
              </a:solidFill>
              <a:latin typeface="Rockwell" panose="02060603020205020403" pitchFamily="18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003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3CBB5-A3C2-02BA-4E80-EC6732FCE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RELATION TO RGB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18CF7-D868-E90B-A36A-D574A9107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Derived from </a:t>
            </a:r>
            <a:r>
              <a:rPr lang="en-IN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gamma-corrected RGB (R'G'B')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signals.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Separates image into: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Y' (Luma / brightness)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Pb (Blue difference chroma)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(Red difference chroma)</a:t>
            </a:r>
          </a:p>
          <a:p>
            <a:pPr marL="0" indent="0">
              <a:buNone/>
            </a:pP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528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D3CB1-1BBF-8440-B248-D81100329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Mathematical Definitions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A54E302-ACEE-CA03-793B-B789786824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1935921"/>
            <a:ext cx="8230205" cy="4683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Luma (Y') equations:</a:t>
            </a: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HDTV: Y' = 0.2126R + 0.7152G + 0.0722B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SDTV: Y' = 0.299R + 0.587G + 0.114B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None/>
              <a:tabLst/>
            </a:pPr>
            <a:endParaRPr kumimoji="0" lang="en-US" altLang="en-US" sz="3000" b="1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Chrominance:</a:t>
            </a: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Pb = 0.564(B' - Y') (SDTV)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0.713(R' - Y') (SDTV)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050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678993-7CD0-5C7B-871F-FF577E567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271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A7581-BCE1-FC4F-FFD9-AD3E76095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Signal Characteristics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DF251BE-1744-04F8-94CC-EBD9D1C837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2225990"/>
            <a:ext cx="10353762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Carries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sync information on Y' channel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(bi-level for SD, tri-level for HD).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Signals range from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0 to 700 mV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(analog voltage levels).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Does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not need color multiplexing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→ minimal color bleeding.</a:t>
            </a:r>
          </a:p>
        </p:txBody>
      </p:sp>
    </p:spTree>
    <p:extLst>
      <p:ext uri="{BB962C8B-B14F-4D97-AF65-F5344CB8AC3E}">
        <p14:creationId xmlns:p14="http://schemas.microsoft.com/office/powerpoint/2010/main" val="348828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5EADE-03B8-1989-EA14-3683BC739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90179"/>
            <a:ext cx="10353761" cy="1326321"/>
          </a:xfrm>
        </p:spPr>
        <p:txBody>
          <a:bodyPr/>
          <a:lstStyle/>
          <a:p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</a:rPr>
              <a:t>ADVANTAGES</a:t>
            </a:r>
            <a:b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3291477-AAEE-6B27-BF35-EC73287CE1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259175"/>
            <a:ext cx="11430000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Better image quality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than composite or S-Video.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Supports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higher resolutions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up to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1080p (Full HD)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Compatible with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standard RCA cables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(green = Y, blue = Pb, red =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5B4904-17A0-2534-6197-D90993BB5898}"/>
              </a:ext>
            </a:extLst>
          </p:cNvPr>
          <p:cNvSpPr txBox="1"/>
          <p:nvPr/>
        </p:nvSpPr>
        <p:spPr>
          <a:xfrm>
            <a:off x="381000" y="3853299"/>
            <a:ext cx="6109854" cy="3062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300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 in: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DVD players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Set-top boxes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Video game consoles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Older HDTVs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C7C860-C52A-3907-6E7E-F68DF1784F5A}"/>
              </a:ext>
            </a:extLst>
          </p:cNvPr>
          <p:cNvSpPr txBox="1"/>
          <p:nvPr/>
        </p:nvSpPr>
        <p:spPr>
          <a:xfrm>
            <a:off x="381000" y="3105834"/>
            <a:ext cx="661208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34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+mj-lt"/>
                <a:cs typeface="Times New Roman" panose="02020603050405020304" pitchFamily="18" charset="0"/>
              </a:rPr>
              <a:t>PRACTICAL USAGE</a:t>
            </a:r>
          </a:p>
        </p:txBody>
      </p:sp>
    </p:spTree>
    <p:extLst>
      <p:ext uri="{BB962C8B-B14F-4D97-AF65-F5344CB8AC3E}">
        <p14:creationId xmlns:p14="http://schemas.microsoft.com/office/powerpoint/2010/main" val="11717945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367</TotalTime>
  <Words>1113</Words>
  <Application>Microsoft Office PowerPoint</Application>
  <PresentationFormat>Widescreen</PresentationFormat>
  <Paragraphs>142</Paragraphs>
  <Slides>27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Bookman Old Style</vt:lpstr>
      <vt:lpstr>Calibri</vt:lpstr>
      <vt:lpstr>Rockwell</vt:lpstr>
      <vt:lpstr>Times New Roman</vt:lpstr>
      <vt:lpstr>Wingdings</vt:lpstr>
      <vt:lpstr>Damask</vt:lpstr>
      <vt:lpstr>PowerPoint Presentation</vt:lpstr>
      <vt:lpstr>INTRODUCTION</vt:lpstr>
      <vt:lpstr>Why Do We Need Other Color Spaces?</vt:lpstr>
      <vt:lpstr>PowerPoint Presentation</vt:lpstr>
      <vt:lpstr>RELATION TO RGB</vt:lpstr>
      <vt:lpstr>Mathematical Definitions</vt:lpstr>
      <vt:lpstr>PowerPoint Presentation</vt:lpstr>
      <vt:lpstr>Signal Characteristics</vt:lpstr>
      <vt:lpstr>ADVANTAGES </vt:lpstr>
      <vt:lpstr>HSL</vt:lpstr>
      <vt:lpstr>Structure</vt:lpstr>
      <vt:lpstr>Relation to RGB</vt:lpstr>
      <vt:lpstr>RGB → HSL conversion formulas</vt:lpstr>
      <vt:lpstr>PowerPoint Presentation</vt:lpstr>
      <vt:lpstr>PowerPoint Presentation</vt:lpstr>
      <vt:lpstr>PowerPoint Presentation</vt:lpstr>
      <vt:lpstr>Motivation</vt:lpstr>
      <vt:lpstr>PowerPoint Presentation</vt:lpstr>
      <vt:lpstr>PowerPoint Presentation</vt:lpstr>
      <vt:lpstr>YIQ Color Space</vt:lpstr>
      <vt:lpstr>Why YIQ?</vt:lpstr>
      <vt:lpstr>YIQ vs Other Color Spaces</vt:lpstr>
      <vt:lpstr>Conversion Equations</vt:lpstr>
      <vt:lpstr>PowerPoint Presentation</vt:lpstr>
      <vt:lpstr>YIQ ↔️ YUV Relationship</vt:lpstr>
      <vt:lpstr>Practical Usage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Syed Harshath S</dc:creator>
  <cp:lastModifiedBy>Syed Harshath S</cp:lastModifiedBy>
  <cp:revision>10</cp:revision>
  <dcterms:created xsi:type="dcterms:W3CDTF">2025-05-05T12:06:49Z</dcterms:created>
  <dcterms:modified xsi:type="dcterms:W3CDTF">2025-05-07T06:56:14Z</dcterms:modified>
</cp:coreProperties>
</file>

<file path=docProps/thumbnail.jpeg>
</file>